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60" r:id="rId4"/>
    <p:sldId id="259" r:id="rId5"/>
    <p:sldId id="258" r:id="rId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28" autoAdjust="0"/>
  </p:normalViewPr>
  <p:slideViewPr>
    <p:cSldViewPr>
      <p:cViewPr varScale="1">
        <p:scale>
          <a:sx n="59" d="100"/>
          <a:sy n="59" d="100"/>
        </p:scale>
        <p:origin x="-166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CA42C-A3EA-4110-8ED8-97A0792CF392}" type="datetimeFigureOut">
              <a:rPr lang="es-AR" smtClean="0"/>
              <a:t>03/08/2017</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B83CF9-E3AC-4798-AC85-DB2D47F0B71A}" type="slidenum">
              <a:rPr lang="es-AR" smtClean="0"/>
              <a:t>‹Nº›</a:t>
            </a:fld>
            <a:endParaRPr lang="es-AR"/>
          </a:p>
        </p:txBody>
      </p:sp>
    </p:spTree>
    <p:extLst>
      <p:ext uri="{BB962C8B-B14F-4D97-AF65-F5344CB8AC3E}">
        <p14:creationId xmlns:p14="http://schemas.microsoft.com/office/powerpoint/2010/main" val="243870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•Variaciones por provincia de la producción de leche: Santa Fe fue la provincia que mayor variación intermensual mostró a tambo contante (15%), según datos relevados por el Ministerio de Agroindustria. El resto de las provincias mostraron variaciones entre un 13% (Entre Ríos) y un 8%  (Buenos Aires).</a:t>
            </a:r>
            <a:endParaRPr lang="es-AR" dirty="0"/>
          </a:p>
        </p:txBody>
      </p:sp>
      <p:sp>
        <p:nvSpPr>
          <p:cNvPr id="4" name="3 Marcador de número de diapositiva"/>
          <p:cNvSpPr>
            <a:spLocks noGrp="1"/>
          </p:cNvSpPr>
          <p:nvPr>
            <p:ph type="sldNum" sz="quarter" idx="10"/>
          </p:nvPr>
        </p:nvSpPr>
        <p:spPr/>
        <p:txBody>
          <a:bodyPr/>
          <a:lstStyle/>
          <a:p>
            <a:fld id="{C3B83CF9-E3AC-4798-AC85-DB2D47F0B71A}" type="slidenum">
              <a:rPr lang="es-AR" smtClean="0"/>
              <a:t>1</a:t>
            </a:fld>
            <a:endParaRPr lang="es-AR"/>
          </a:p>
        </p:txBody>
      </p:sp>
    </p:spTree>
    <p:extLst>
      <p:ext uri="{BB962C8B-B14F-4D97-AF65-F5344CB8AC3E}">
        <p14:creationId xmlns:p14="http://schemas.microsoft.com/office/powerpoint/2010/main" val="140655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•Precio Nominal vs Precio Real: Actualizando los precios de hoy a enero de 2015 por el Índice de Precios Minoristas (Empalme IPC Buenos Aires e IPC San Luis), se observa que en términos constantes, el productor tuvo en junio de 2017, una caída del 10,2% en el precio por litro en comparación a enero de 2015.</a:t>
            </a:r>
          </a:p>
          <a:p>
            <a:endParaRPr lang="es-AR" dirty="0"/>
          </a:p>
        </p:txBody>
      </p:sp>
      <p:sp>
        <p:nvSpPr>
          <p:cNvPr id="4" name="3 Marcador de número de diapositiva"/>
          <p:cNvSpPr>
            <a:spLocks noGrp="1"/>
          </p:cNvSpPr>
          <p:nvPr>
            <p:ph type="sldNum" sz="quarter" idx="10"/>
          </p:nvPr>
        </p:nvSpPr>
        <p:spPr/>
        <p:txBody>
          <a:bodyPr/>
          <a:lstStyle/>
          <a:p>
            <a:fld id="{C3B83CF9-E3AC-4798-AC85-DB2D47F0B71A}" type="slidenum">
              <a:rPr lang="es-AR" smtClean="0"/>
              <a:t>2</a:t>
            </a:fld>
            <a:endParaRPr lang="es-AR"/>
          </a:p>
        </p:txBody>
      </p:sp>
    </p:spTree>
    <p:extLst>
      <p:ext uri="{BB962C8B-B14F-4D97-AF65-F5344CB8AC3E}">
        <p14:creationId xmlns:p14="http://schemas.microsoft.com/office/powerpoint/2010/main" val="252641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El presente análisis resulta de dividir el precio del insumo correspondiente por el precio del litro de leche (producto). </a:t>
            </a:r>
          </a:p>
          <a:p>
            <a:r>
              <a:rPr lang="es-AR" dirty="0" smtClean="0"/>
              <a:t>Para el mes de junio 2017, se observa que un productor tambero puede comprar 2,5 kg de maíz con un litro de leche, lo que esta por encima del promedio de los últimos 5 años.</a:t>
            </a:r>
          </a:p>
          <a:p>
            <a:endParaRPr lang="es-AR" dirty="0"/>
          </a:p>
        </p:txBody>
      </p:sp>
      <p:sp>
        <p:nvSpPr>
          <p:cNvPr id="4" name="3 Marcador de número de diapositiva"/>
          <p:cNvSpPr>
            <a:spLocks noGrp="1"/>
          </p:cNvSpPr>
          <p:nvPr>
            <p:ph type="sldNum" sz="quarter" idx="10"/>
          </p:nvPr>
        </p:nvSpPr>
        <p:spPr/>
        <p:txBody>
          <a:bodyPr/>
          <a:lstStyle/>
          <a:p>
            <a:fld id="{C3B83CF9-E3AC-4798-AC85-DB2D47F0B71A}" type="slidenum">
              <a:rPr lang="es-AR" smtClean="0"/>
              <a:t>3</a:t>
            </a:fld>
            <a:endParaRPr lang="es-AR"/>
          </a:p>
        </p:txBody>
      </p:sp>
    </p:spTree>
    <p:extLst>
      <p:ext uri="{BB962C8B-B14F-4D97-AF65-F5344CB8AC3E}">
        <p14:creationId xmlns:p14="http://schemas.microsoft.com/office/powerpoint/2010/main" val="326868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Participación sectorial relativa sobre valor final por litro equivalente: </a:t>
            </a:r>
          </a:p>
          <a:p>
            <a:r>
              <a:rPr lang="es-AR" dirty="0" smtClean="0"/>
              <a:t>Durante el segundo trimestre de 2017, la participación del productor sobre el valor final en litro equivalente fue de 28,1%. Esto representa una caída del 4% respecto al  trimestre del 2017. La participación de la industria durante el segundo trimestre fue 27,2%, mostrando un aumento frente al primer trimestre. Para el comercio y los impuestos, los porcentajes de participación, en este último período, se ubicaron en 29% y 15,7% respectivamente.</a:t>
            </a:r>
          </a:p>
          <a:p>
            <a:endParaRPr lang="es-AR" dirty="0"/>
          </a:p>
        </p:txBody>
      </p:sp>
      <p:sp>
        <p:nvSpPr>
          <p:cNvPr id="4" name="3 Marcador de número de diapositiva"/>
          <p:cNvSpPr>
            <a:spLocks noGrp="1"/>
          </p:cNvSpPr>
          <p:nvPr>
            <p:ph type="sldNum" sz="quarter" idx="10"/>
          </p:nvPr>
        </p:nvSpPr>
        <p:spPr/>
        <p:txBody>
          <a:bodyPr/>
          <a:lstStyle/>
          <a:p>
            <a:fld id="{C3B83CF9-E3AC-4798-AC85-DB2D47F0B71A}" type="slidenum">
              <a:rPr lang="es-AR" smtClean="0"/>
              <a:t>4</a:t>
            </a:fld>
            <a:endParaRPr lang="es-AR"/>
          </a:p>
        </p:txBody>
      </p:sp>
    </p:spTree>
    <p:extLst>
      <p:ext uri="{BB962C8B-B14F-4D97-AF65-F5344CB8AC3E}">
        <p14:creationId xmlns:p14="http://schemas.microsoft.com/office/powerpoint/2010/main" val="142600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Participación del Productor en el precio final en diferentes países:</a:t>
            </a:r>
            <a:r>
              <a:rPr lang="es-AR" baseline="0" dirty="0" smtClean="0"/>
              <a:t> </a:t>
            </a:r>
            <a:r>
              <a:rPr lang="es-AR" dirty="0" smtClean="0"/>
              <a:t>El siguiente gráfico muestra la participación del productor en el precio final del litro de leche pasteurizada, en diferentes países productores de leche al mes de junio de 2017. Argentina pasó de participar en un 21% en mayo a un 20% en junio.</a:t>
            </a:r>
          </a:p>
          <a:p>
            <a:endParaRPr lang="es-AR" dirty="0"/>
          </a:p>
        </p:txBody>
      </p:sp>
      <p:sp>
        <p:nvSpPr>
          <p:cNvPr id="4" name="3 Marcador de número de diapositiva"/>
          <p:cNvSpPr>
            <a:spLocks noGrp="1"/>
          </p:cNvSpPr>
          <p:nvPr>
            <p:ph type="sldNum" sz="quarter" idx="10"/>
          </p:nvPr>
        </p:nvSpPr>
        <p:spPr/>
        <p:txBody>
          <a:bodyPr/>
          <a:lstStyle/>
          <a:p>
            <a:fld id="{C3B83CF9-E3AC-4798-AC85-DB2D47F0B71A}" type="slidenum">
              <a:rPr lang="es-AR" smtClean="0"/>
              <a:t>5</a:t>
            </a:fld>
            <a:endParaRPr lang="es-AR"/>
          </a:p>
        </p:txBody>
      </p:sp>
    </p:spTree>
    <p:extLst>
      <p:ext uri="{BB962C8B-B14F-4D97-AF65-F5344CB8AC3E}">
        <p14:creationId xmlns:p14="http://schemas.microsoft.com/office/powerpoint/2010/main" val="15822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E00E1FD6-F044-46FD-8182-2E65DBC330F7}" type="datetimeFigureOut">
              <a:rPr lang="es-AR" smtClean="0"/>
              <a:t>03/08/2017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FA0C94E-E692-47A2-8939-DEA8D69E233E}" type="slidenum">
              <a:rPr lang="es-AR" smtClean="0"/>
              <a:t>‹Nº›</a:t>
            </a:fld>
            <a:endParaRPr lang="es-AR"/>
          </a:p>
        </p:txBody>
      </p:sp>
    </p:spTree>
    <p:extLst>
      <p:ext uri="{BB962C8B-B14F-4D97-AF65-F5344CB8AC3E}">
        <p14:creationId xmlns:p14="http://schemas.microsoft.com/office/powerpoint/2010/main" val="340914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E00E1FD6-F044-46FD-8182-2E65DBC330F7}" type="datetimeFigureOut">
              <a:rPr lang="es-AR" smtClean="0"/>
              <a:t>03/08/2017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FA0C94E-E692-47A2-8939-DEA8D69E233E}" type="slidenum">
              <a:rPr lang="es-AR" smtClean="0"/>
              <a:t>‹Nº›</a:t>
            </a:fld>
            <a:endParaRPr lang="es-AR"/>
          </a:p>
        </p:txBody>
      </p:sp>
    </p:spTree>
    <p:extLst>
      <p:ext uri="{BB962C8B-B14F-4D97-AF65-F5344CB8AC3E}">
        <p14:creationId xmlns:p14="http://schemas.microsoft.com/office/powerpoint/2010/main" val="258375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E00E1FD6-F044-46FD-8182-2E65DBC330F7}" type="datetimeFigureOut">
              <a:rPr lang="es-AR" smtClean="0"/>
              <a:t>03/08/2017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FA0C94E-E692-47A2-8939-DEA8D69E233E}" type="slidenum">
              <a:rPr lang="es-AR" smtClean="0"/>
              <a:t>‹Nº›</a:t>
            </a:fld>
            <a:endParaRPr lang="es-AR"/>
          </a:p>
        </p:txBody>
      </p:sp>
    </p:spTree>
    <p:extLst>
      <p:ext uri="{BB962C8B-B14F-4D97-AF65-F5344CB8AC3E}">
        <p14:creationId xmlns:p14="http://schemas.microsoft.com/office/powerpoint/2010/main" val="78045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E00E1FD6-F044-46FD-8182-2E65DBC330F7}" type="datetimeFigureOut">
              <a:rPr lang="es-AR" smtClean="0"/>
              <a:t>03/08/2017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FA0C94E-E692-47A2-8939-DEA8D69E233E}" type="slidenum">
              <a:rPr lang="es-AR" smtClean="0"/>
              <a:t>‹Nº›</a:t>
            </a:fld>
            <a:endParaRPr lang="es-AR"/>
          </a:p>
        </p:txBody>
      </p:sp>
    </p:spTree>
    <p:extLst>
      <p:ext uri="{BB962C8B-B14F-4D97-AF65-F5344CB8AC3E}">
        <p14:creationId xmlns:p14="http://schemas.microsoft.com/office/powerpoint/2010/main" val="126674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0E1FD6-F044-46FD-8182-2E65DBC330F7}" type="datetimeFigureOut">
              <a:rPr lang="es-AR" smtClean="0"/>
              <a:t>03/08/2017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FA0C94E-E692-47A2-8939-DEA8D69E233E}" type="slidenum">
              <a:rPr lang="es-AR" smtClean="0"/>
              <a:t>‹Nº›</a:t>
            </a:fld>
            <a:endParaRPr lang="es-AR"/>
          </a:p>
        </p:txBody>
      </p:sp>
    </p:spTree>
    <p:extLst>
      <p:ext uri="{BB962C8B-B14F-4D97-AF65-F5344CB8AC3E}">
        <p14:creationId xmlns:p14="http://schemas.microsoft.com/office/powerpoint/2010/main" val="388941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E00E1FD6-F044-46FD-8182-2E65DBC330F7}" type="datetimeFigureOut">
              <a:rPr lang="es-AR" smtClean="0"/>
              <a:t>03/08/2017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DFA0C94E-E692-47A2-8939-DEA8D69E233E}" type="slidenum">
              <a:rPr lang="es-AR" smtClean="0"/>
              <a:t>‹Nº›</a:t>
            </a:fld>
            <a:endParaRPr lang="es-AR"/>
          </a:p>
        </p:txBody>
      </p:sp>
    </p:spTree>
    <p:extLst>
      <p:ext uri="{BB962C8B-B14F-4D97-AF65-F5344CB8AC3E}">
        <p14:creationId xmlns:p14="http://schemas.microsoft.com/office/powerpoint/2010/main" val="418981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E00E1FD6-F044-46FD-8182-2E65DBC330F7}" type="datetimeFigureOut">
              <a:rPr lang="es-AR" smtClean="0"/>
              <a:t>03/08/2017</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DFA0C94E-E692-47A2-8939-DEA8D69E233E}" type="slidenum">
              <a:rPr lang="es-AR" smtClean="0"/>
              <a:t>‹Nº›</a:t>
            </a:fld>
            <a:endParaRPr lang="es-AR"/>
          </a:p>
        </p:txBody>
      </p:sp>
    </p:spTree>
    <p:extLst>
      <p:ext uri="{BB962C8B-B14F-4D97-AF65-F5344CB8AC3E}">
        <p14:creationId xmlns:p14="http://schemas.microsoft.com/office/powerpoint/2010/main" val="219968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E00E1FD6-F044-46FD-8182-2E65DBC330F7}" type="datetimeFigureOut">
              <a:rPr lang="es-AR" smtClean="0"/>
              <a:t>03/08/2017</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DFA0C94E-E692-47A2-8939-DEA8D69E233E}" type="slidenum">
              <a:rPr lang="es-AR" smtClean="0"/>
              <a:t>‹Nº›</a:t>
            </a:fld>
            <a:endParaRPr lang="es-AR"/>
          </a:p>
        </p:txBody>
      </p:sp>
    </p:spTree>
    <p:extLst>
      <p:ext uri="{BB962C8B-B14F-4D97-AF65-F5344CB8AC3E}">
        <p14:creationId xmlns:p14="http://schemas.microsoft.com/office/powerpoint/2010/main" val="381969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0E1FD6-F044-46FD-8182-2E65DBC330F7}" type="datetimeFigureOut">
              <a:rPr lang="es-AR" smtClean="0"/>
              <a:t>03/08/2017</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DFA0C94E-E692-47A2-8939-DEA8D69E233E}" type="slidenum">
              <a:rPr lang="es-AR" smtClean="0"/>
              <a:t>‹Nº›</a:t>
            </a:fld>
            <a:endParaRPr lang="es-AR"/>
          </a:p>
        </p:txBody>
      </p:sp>
    </p:spTree>
    <p:extLst>
      <p:ext uri="{BB962C8B-B14F-4D97-AF65-F5344CB8AC3E}">
        <p14:creationId xmlns:p14="http://schemas.microsoft.com/office/powerpoint/2010/main" val="46626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0E1FD6-F044-46FD-8182-2E65DBC330F7}" type="datetimeFigureOut">
              <a:rPr lang="es-AR" smtClean="0"/>
              <a:t>03/08/2017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DFA0C94E-E692-47A2-8939-DEA8D69E233E}" type="slidenum">
              <a:rPr lang="es-AR" smtClean="0"/>
              <a:t>‹Nº›</a:t>
            </a:fld>
            <a:endParaRPr lang="es-AR"/>
          </a:p>
        </p:txBody>
      </p:sp>
    </p:spTree>
    <p:extLst>
      <p:ext uri="{BB962C8B-B14F-4D97-AF65-F5344CB8AC3E}">
        <p14:creationId xmlns:p14="http://schemas.microsoft.com/office/powerpoint/2010/main" val="125561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0E1FD6-F044-46FD-8182-2E65DBC330F7}" type="datetimeFigureOut">
              <a:rPr lang="es-AR" smtClean="0"/>
              <a:t>03/08/2017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DFA0C94E-E692-47A2-8939-DEA8D69E233E}" type="slidenum">
              <a:rPr lang="es-AR" smtClean="0"/>
              <a:t>‹Nº›</a:t>
            </a:fld>
            <a:endParaRPr lang="es-AR"/>
          </a:p>
        </p:txBody>
      </p:sp>
    </p:spTree>
    <p:extLst>
      <p:ext uri="{BB962C8B-B14F-4D97-AF65-F5344CB8AC3E}">
        <p14:creationId xmlns:p14="http://schemas.microsoft.com/office/powerpoint/2010/main" val="253224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E1FD6-F044-46FD-8182-2E65DBC330F7}" type="datetimeFigureOut">
              <a:rPr lang="es-AR" smtClean="0"/>
              <a:t>03/08/2017</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0C94E-E692-47A2-8939-DEA8D69E233E}" type="slidenum">
              <a:rPr lang="es-AR" smtClean="0"/>
              <a:t>‹Nº›</a:t>
            </a:fld>
            <a:endParaRPr lang="es-AR"/>
          </a:p>
        </p:txBody>
      </p:sp>
    </p:spTree>
    <p:extLst>
      <p:ext uri="{BB962C8B-B14F-4D97-AF65-F5344CB8AC3E}">
        <p14:creationId xmlns:p14="http://schemas.microsoft.com/office/powerpoint/2010/main" val="2722607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0795" r="9548" b="40468"/>
          <a:stretch/>
        </p:blipFill>
        <p:spPr bwMode="auto">
          <a:xfrm>
            <a:off x="1420091" y="1097051"/>
            <a:ext cx="6300000" cy="466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6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000" y="1226491"/>
            <a:ext cx="6300000" cy="440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19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000" y="1225533"/>
            <a:ext cx="6300000" cy="440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65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000" y="1220159"/>
            <a:ext cx="6300000" cy="441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65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000" y="1760406"/>
            <a:ext cx="6300000" cy="333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9773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337</Words>
  <Application>Microsoft Office PowerPoint</Application>
  <PresentationFormat>Presentación en pantalla (4:3)</PresentationFormat>
  <Paragraphs>12</Paragraphs>
  <Slides>5</Slides>
  <Notes>5</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dc:creator>
  <cp:lastModifiedBy>santiago</cp:lastModifiedBy>
  <cp:revision>6</cp:revision>
  <dcterms:created xsi:type="dcterms:W3CDTF">2017-08-02T12:40:54Z</dcterms:created>
  <dcterms:modified xsi:type="dcterms:W3CDTF">2017-08-03T17:39:54Z</dcterms:modified>
</cp:coreProperties>
</file>